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6" r:id="rId7"/>
    <p:sldId id="265" r:id="rId8"/>
    <p:sldId id="264" r:id="rId9"/>
    <p:sldId id="263" r:id="rId10"/>
    <p:sldId id="262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5592"/>
  </p:normalViewPr>
  <p:slideViewPr>
    <p:cSldViewPr snapToGrid="0" snapToObjects="1">
      <p:cViewPr>
        <p:scale>
          <a:sx n="130" d="100"/>
          <a:sy n="130" d="100"/>
        </p:scale>
        <p:origin x="144" y="-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11.png>
</file>

<file path=ppt/media/image11.svg>
</file>

<file path=ppt/media/image12.png>
</file>

<file path=ppt/media/image13.png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13C80F-53EF-7342-A9B1-AF0C594149C6}" type="datetimeFigureOut">
              <a:rPr lang="en-US" smtClean="0"/>
              <a:t>4/4/23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5CD025-D4A8-AE49-BF9A-314D9805A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49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CD025-D4A8-AE49-BF9A-314D9805A8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911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CD025-D4A8-AE49-BF9A-314D9805A8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360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8ED83A-29BE-064D-ADF1-5072A925E363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20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9" Type="http://schemas.openxmlformats.org/officeDocument/2006/relationships/hyperlink" Target="https://github.com/MHolthouser1024/Airline-Passenger-Satisfaction.git" TargetMode="External"/><Relationship Id="rId5" Type="http://schemas.openxmlformats.org/officeDocument/2006/relationships/image" Target="../media/image9.svg"/><Relationship Id="rId7" Type="http://schemas.openxmlformats.org/officeDocument/2006/relationships/image" Target="../media/image11.sv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40309"/>
            <a:ext cx="9144000" cy="1769653"/>
          </a:xfrm>
          <a:solidFill>
            <a:schemeClr val="accent1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n-US" b="1" dirty="0" smtClean="0"/>
              <a:t>Airline Passenger </a:t>
            </a:r>
            <a:br>
              <a:rPr lang="en-US" b="1" dirty="0" smtClean="0"/>
            </a:br>
            <a:r>
              <a:rPr lang="en-US" b="1" dirty="0" smtClean="0"/>
              <a:t>Satisfaction 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By: Michael Holthouser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57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Baggage Handling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4313903" cy="5032375"/>
          </a:xfrm>
        </p:spPr>
        <p:txBody>
          <a:bodyPr>
            <a:norm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Passengers that are unhappy with the care of their luggage are likely to be dissatisfied.</a:t>
            </a:r>
          </a:p>
          <a:p>
            <a:endParaRPr lang="en-US" sz="1800" b="1" dirty="0" smtClean="0"/>
          </a:p>
          <a:p>
            <a:r>
              <a:rPr lang="en-US" sz="1800" b="1" dirty="0" smtClean="0"/>
              <a:t>Recommendations</a:t>
            </a:r>
            <a:r>
              <a:rPr lang="en-US" sz="1800" dirty="0" smtClean="0"/>
              <a:t>:</a:t>
            </a:r>
          </a:p>
          <a:p>
            <a:pPr lvl="1">
              <a:buFont typeface="Courier New" charset="0"/>
              <a:buChar char="o"/>
            </a:pPr>
            <a:r>
              <a:rPr lang="en-US" sz="1600" dirty="0" smtClean="0"/>
              <a:t>Invest in </a:t>
            </a:r>
            <a:r>
              <a:rPr lang="en-US" sz="16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luggage tracking technology</a:t>
            </a:r>
            <a:r>
              <a:rPr lang="en-US" sz="1600" dirty="0" smtClean="0"/>
              <a:t>, to track lost luggage.</a:t>
            </a:r>
          </a:p>
          <a:p>
            <a:pPr lvl="1">
              <a:buFont typeface="Courier New" charset="0"/>
              <a:buChar char="o"/>
            </a:pPr>
            <a:r>
              <a:rPr lang="en-US" sz="1600" dirty="0" smtClean="0"/>
              <a:t>New </a:t>
            </a:r>
            <a:r>
              <a:rPr lang="en-US" sz="16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training for baggage handlers </a:t>
            </a:r>
            <a:r>
              <a:rPr lang="en-US" sz="1600" dirty="0" smtClean="0"/>
              <a:t>to ensure that luggage is handled with care and efficiently delivered to customers. </a:t>
            </a:r>
          </a:p>
          <a:p>
            <a:pPr lvl="1">
              <a:buFont typeface="Courier New" charset="0"/>
              <a:buChar char="o"/>
            </a:pPr>
            <a:r>
              <a:rPr lang="en-US" sz="1600" dirty="0" smtClean="0">
                <a:effectLst/>
              </a:rPr>
              <a:t> </a:t>
            </a:r>
            <a:r>
              <a:rPr lang="en-US" sz="16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Increase </a:t>
            </a:r>
            <a:r>
              <a:rPr lang="en-US" sz="16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the speed and efficiency </a:t>
            </a:r>
            <a:r>
              <a:rPr lang="en-US" sz="1600" dirty="0"/>
              <a:t>of baggage handling </a:t>
            </a:r>
            <a:r>
              <a:rPr lang="en-US" sz="1600" dirty="0" smtClean="0"/>
              <a:t>processes.</a:t>
            </a:r>
          </a:p>
          <a:p>
            <a:pPr lvl="2">
              <a:buFont typeface="Courier New" charset="0"/>
              <a:buChar char="o"/>
            </a:pPr>
            <a:r>
              <a:rPr lang="en-US" sz="1600" dirty="0" smtClean="0"/>
              <a:t>Baggage check-in.</a:t>
            </a:r>
          </a:p>
          <a:p>
            <a:pPr lvl="2">
              <a:buFont typeface="Courier New" charset="0"/>
              <a:buChar char="o"/>
            </a:pPr>
            <a:r>
              <a:rPr lang="en-US" sz="1600" dirty="0" smtClean="0"/>
              <a:t>Loading and unloading bags.</a:t>
            </a:r>
          </a:p>
          <a:p>
            <a:pPr lvl="2">
              <a:buFont typeface="Courier New" charset="0"/>
              <a:buChar char="o"/>
            </a:pPr>
            <a:r>
              <a:rPr lang="en-US" sz="1600" dirty="0" smtClean="0"/>
              <a:t>Getting bags to baggage claim.  </a:t>
            </a:r>
            <a:endParaRPr lang="en-US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103" y="1690688"/>
            <a:ext cx="6201697" cy="507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22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Gender Female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755" y="1690688"/>
            <a:ext cx="6151045" cy="4920836"/>
          </a:xfrm>
        </p:spPr>
      </p:pic>
      <p:sp>
        <p:nvSpPr>
          <p:cNvPr id="5" name="TextBox 4"/>
          <p:cNvSpPr txBox="1"/>
          <p:nvPr/>
        </p:nvSpPr>
        <p:spPr>
          <a:xfrm>
            <a:off x="838200" y="2054942"/>
            <a:ext cx="436455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female gender is more impactful than the male gender for this model. 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There are more females than males in this dataset. 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Recommendations: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/>
              <a:t>E</a:t>
            </a:r>
            <a:r>
              <a:rPr lang="en-US" dirty="0" smtClean="0"/>
              <a:t>nsure </a:t>
            </a:r>
            <a:r>
              <a:rPr lang="en-US" dirty="0"/>
              <a:t>that their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services are inclusive and welcoming </a:t>
            </a:r>
            <a:r>
              <a:rPr lang="en-US" dirty="0">
                <a:effectLst/>
              </a:rPr>
              <a:t>to all </a:t>
            </a:r>
            <a:r>
              <a:rPr lang="en-US" dirty="0" smtClean="0">
                <a:effectLst/>
              </a:rPr>
              <a:t>genders.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/>
              <a:t>Any biases in data collection need to be addressed. 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/>
              <a:t>I</a:t>
            </a:r>
            <a:r>
              <a:rPr lang="en-US" dirty="0" smtClean="0"/>
              <a:t>nvestigate whether </a:t>
            </a:r>
            <a:r>
              <a:rPr lang="en-US" dirty="0"/>
              <a:t>there are any specific areas where female passengers have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unique concerns or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needs.</a:t>
            </a:r>
            <a:endParaRPr lang="en-US" dirty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7480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Future Work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After adjustments have been made from the recommendations provided, perform another analysis to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see if customer satisfaction has improved</a:t>
            </a:r>
            <a:r>
              <a:rPr lang="en-US" dirty="0" smtClean="0"/>
              <a:t>. </a:t>
            </a:r>
          </a:p>
          <a:p>
            <a:endParaRPr lang="en-US" dirty="0"/>
          </a:p>
          <a:p>
            <a:r>
              <a:rPr lang="en-US" dirty="0" smtClean="0"/>
              <a:t>Try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different models with different tuning techniques</a:t>
            </a:r>
            <a:r>
              <a:rPr lang="en-US" dirty="0" smtClean="0"/>
              <a:t> to see if they perform better. </a:t>
            </a:r>
          </a:p>
          <a:p>
            <a:endParaRPr lang="en-US" dirty="0"/>
          </a:p>
          <a:p>
            <a:r>
              <a:rPr lang="en-US" dirty="0"/>
              <a:t>Collect additional data: The dataset used in this analysis only includes a single airline.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Collecting data from multiple airlines</a:t>
            </a:r>
            <a:r>
              <a:rPr lang="en-US" dirty="0"/>
              <a:t> may provide more insights and make the results more generalizable.</a:t>
            </a:r>
          </a:p>
        </p:txBody>
      </p:sp>
    </p:spTree>
    <p:extLst>
      <p:ext uri="{BB962C8B-B14F-4D97-AF65-F5344CB8AC3E}">
        <p14:creationId xmlns:p14="http://schemas.microsoft.com/office/powerpoint/2010/main" val="30735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4516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54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Thank you</a:t>
            </a:r>
            <a:r>
              <a:rPr lang="en-US" sz="5400" b="1" dirty="0" smtClean="0">
                <a:solidFill>
                  <a:srgbClr val="92D050"/>
                </a:solidFill>
              </a:rPr>
              <a:t> </a:t>
            </a:r>
            <a:endParaRPr lang="en-US" sz="5400" b="1" dirty="0" smtClean="0"/>
          </a:p>
          <a:p>
            <a:pPr marL="0" indent="0" algn="ctr">
              <a:buNone/>
            </a:pPr>
            <a:r>
              <a:rPr lang="en-US" sz="3200" dirty="0" smtClean="0"/>
              <a:t>Michael Holthouser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4" name="Graphic 7" descr="Envelope with solid fill">
            <a:extLst>
              <a:ext uri="{FF2B5EF4-FFF2-40B4-BE49-F238E27FC236}">
                <a16:creationId xmlns="" xmlns:a16="http://schemas.microsoft.com/office/drawing/2014/main" id="{676F87C9-EED9-DE21-9549-1B77624C8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10242" y="4917718"/>
            <a:ext cx="349149" cy="349149"/>
          </a:xfrm>
          <a:prstGeom prst="rect">
            <a:avLst/>
          </a:prstGeom>
        </p:spPr>
      </p:pic>
      <p:pic>
        <p:nvPicPr>
          <p:cNvPr id="5" name="Graphic 5" descr="Link with solid fill">
            <a:extLst>
              <a:ext uri="{FF2B5EF4-FFF2-40B4-BE49-F238E27FC236}">
                <a16:creationId xmlns="" xmlns:a16="http://schemas.microsoft.com/office/drawing/2014/main" id="{63B4DE5F-0546-2C67-64DA-5329F79032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18442" y="5342783"/>
            <a:ext cx="332748" cy="3327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74889" y="4901669"/>
            <a:ext cx="2834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Mholthouser.co@gmail.com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474889" y="5306199"/>
            <a:ext cx="6918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9"/>
              </a:rPr>
              <a:t>https://</a:t>
            </a:r>
            <a:r>
              <a:rPr lang="en-US" dirty="0" err="1">
                <a:hlinkClick r:id="rId9"/>
              </a:rPr>
              <a:t>github.com</a:t>
            </a:r>
            <a:r>
              <a:rPr lang="en-US" dirty="0">
                <a:hlinkClick r:id="rId9"/>
              </a:rPr>
              <a:t>/MHolthouser1024/Airline-Passenger-</a:t>
            </a:r>
            <a:r>
              <a:rPr lang="en-US" dirty="0" err="1">
                <a:hlinkClick r:id="rId9"/>
              </a:rPr>
              <a:t>Satisfaction.git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848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Overview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89472"/>
            <a:ext cx="10515600" cy="5068528"/>
          </a:xfrm>
        </p:spPr>
        <p:txBody>
          <a:bodyPr>
            <a:noAutofit/>
          </a:bodyPr>
          <a:lstStyle/>
          <a:p>
            <a:endParaRPr lang="en-US" sz="2000" dirty="0" smtClean="0"/>
          </a:p>
          <a:p>
            <a:endParaRPr lang="en-US" sz="2000" dirty="0"/>
          </a:p>
          <a:p>
            <a:r>
              <a:rPr lang="en-US" sz="2400" b="1" dirty="0" smtClean="0"/>
              <a:t>Business Understanding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Stakeholder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Business Question</a:t>
            </a:r>
            <a:endParaRPr lang="en-US" sz="1800" dirty="0" smtClean="0"/>
          </a:p>
          <a:p>
            <a:r>
              <a:rPr lang="en-US" sz="2400" b="1" dirty="0" smtClean="0"/>
              <a:t>Data Understanding</a:t>
            </a:r>
          </a:p>
          <a:p>
            <a:r>
              <a:rPr lang="en-US" sz="2400" b="1" dirty="0" smtClean="0"/>
              <a:t>Modeling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Best Model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Evaluation Metric</a:t>
            </a:r>
            <a:endParaRPr lang="en-US" sz="1800" dirty="0" smtClean="0"/>
          </a:p>
          <a:p>
            <a:r>
              <a:rPr lang="en-US" sz="2400" b="1" dirty="0" smtClean="0"/>
              <a:t>Feature Visualizations</a:t>
            </a:r>
            <a:endParaRPr lang="en-US" sz="2400" b="1" dirty="0" smtClean="0"/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Recommendations</a:t>
            </a:r>
            <a:endParaRPr lang="en-US" sz="1800" dirty="0" smtClean="0"/>
          </a:p>
          <a:p>
            <a:r>
              <a:rPr lang="en-US" sz="2400" b="1" dirty="0" smtClean="0"/>
              <a:t>Future Work</a:t>
            </a:r>
            <a:endParaRPr lang="en-US" sz="24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108" y="2045109"/>
            <a:ext cx="6379691" cy="416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96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Business Understanding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749413" cy="4486275"/>
          </a:xfrm>
        </p:spPr>
        <p:txBody>
          <a:bodyPr>
            <a:normAutofit/>
          </a:bodyPr>
          <a:lstStyle/>
          <a:p>
            <a:r>
              <a:rPr lang="en-US" b="1" dirty="0" smtClean="0"/>
              <a:t>Stakeholder</a:t>
            </a:r>
            <a:r>
              <a:rPr lang="en-US" dirty="0" smtClean="0"/>
              <a:t>: 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Explorer Airlines</a:t>
            </a:r>
            <a:endParaRPr lang="en-US" sz="1800" dirty="0" smtClean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Business </a:t>
            </a:r>
            <a:r>
              <a:rPr lang="en-US" b="1" dirty="0" smtClean="0"/>
              <a:t>Problem</a:t>
            </a:r>
            <a:r>
              <a:rPr lang="en-US" dirty="0" smtClean="0"/>
              <a:t>: </a:t>
            </a:r>
            <a:endParaRPr lang="en-US" dirty="0" smtClean="0"/>
          </a:p>
          <a:p>
            <a:pPr lvl="1">
              <a:buFont typeface="Courier New" charset="0"/>
              <a:buChar char="o"/>
            </a:pPr>
            <a:r>
              <a:rPr lang="en-US" sz="1800" dirty="0"/>
              <a:t>Explorer Airlines has tasked me to provide </a:t>
            </a:r>
            <a:r>
              <a:rPr lang="en-US" sz="1800" u="sng" dirty="0"/>
              <a:t>prediction </a:t>
            </a:r>
            <a:r>
              <a:rPr lang="en-US" sz="1800" u="sng" dirty="0" smtClean="0"/>
              <a:t>analysis</a:t>
            </a:r>
            <a:r>
              <a:rPr lang="en-US" sz="1800" dirty="0" smtClean="0"/>
              <a:t> on </a:t>
            </a:r>
            <a:r>
              <a:rPr lang="en-US" sz="1800" dirty="0"/>
              <a:t>their passenger's satisfaction </a:t>
            </a:r>
            <a:r>
              <a:rPr lang="en-US" sz="1800" dirty="0" smtClean="0"/>
              <a:t>levels.</a:t>
            </a:r>
            <a:endParaRPr lang="en-US" sz="3200" b="1" dirty="0" smtClean="0"/>
          </a:p>
          <a:p>
            <a:endParaRPr lang="en-US" sz="3200" b="1" dirty="0" smtClean="0"/>
          </a:p>
          <a:p>
            <a:r>
              <a:rPr lang="en-US" b="1" dirty="0" smtClean="0"/>
              <a:t>Business Question</a:t>
            </a:r>
            <a:r>
              <a:rPr lang="en-US" dirty="0" smtClean="0"/>
              <a:t>: 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What </a:t>
            </a:r>
            <a:r>
              <a:rPr lang="en-US" sz="1800" u="sng" dirty="0" smtClean="0"/>
              <a:t>key features</a:t>
            </a:r>
            <a:r>
              <a:rPr lang="en-US" sz="1800" dirty="0" smtClean="0"/>
              <a:t> do passengers find most important while traveling? </a:t>
            </a:r>
            <a:endParaRPr lang="en-US" sz="1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6645" y="2589709"/>
            <a:ext cx="4437155" cy="295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1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Data Understanding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47500" lnSpcReduction="20000"/>
          </a:bodyPr>
          <a:lstStyle/>
          <a:p>
            <a:r>
              <a:rPr lang="en-US" sz="2900" b="1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Gender</a:t>
            </a:r>
            <a:r>
              <a:rPr lang="en-US" sz="2900" b="1" dirty="0"/>
              <a:t>:</a:t>
            </a:r>
            <a:r>
              <a:rPr lang="en-US" sz="2900" dirty="0"/>
              <a:t> male or female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Customer type</a:t>
            </a:r>
            <a:r>
              <a:rPr lang="en-US" sz="2900" b="1" dirty="0"/>
              <a:t>:</a:t>
            </a:r>
            <a:r>
              <a:rPr lang="en-US" sz="2900" dirty="0"/>
              <a:t> regular or non-regular airline </a:t>
            </a:r>
            <a:r>
              <a:rPr lang="en-US" sz="2900" dirty="0" smtClean="0"/>
              <a:t>customer</a:t>
            </a:r>
            <a:endParaRPr lang="en-US" sz="2900" dirty="0"/>
          </a:p>
          <a:p>
            <a:r>
              <a:rPr lang="en-US" sz="2900" b="1" dirty="0"/>
              <a:t>Type of travel:</a:t>
            </a:r>
            <a:r>
              <a:rPr lang="en-US" sz="2900" dirty="0"/>
              <a:t> the purpose of the passenger's flight (personal or business travel)</a:t>
            </a:r>
          </a:p>
          <a:p>
            <a:r>
              <a:rPr lang="en-US" sz="2900" b="1" dirty="0"/>
              <a:t>Class:</a:t>
            </a:r>
            <a:r>
              <a:rPr lang="en-US" sz="2900" dirty="0"/>
              <a:t> business, economy, economy plus</a:t>
            </a:r>
          </a:p>
          <a:p>
            <a:r>
              <a:rPr lang="en-US" sz="2900" b="1" dirty="0"/>
              <a:t>Flight </a:t>
            </a:r>
            <a:r>
              <a:rPr lang="en-US" sz="2900" b="1" dirty="0" smtClean="0"/>
              <a:t>distance: </a:t>
            </a:r>
            <a:r>
              <a:rPr lang="en-US" sz="2900" dirty="0" smtClean="0"/>
              <a:t>The flight distance of this journey</a:t>
            </a:r>
            <a:endParaRPr lang="en-US" sz="2900" dirty="0"/>
          </a:p>
          <a:p>
            <a:r>
              <a:rPr lang="en-US" sz="2900" b="1" dirty="0"/>
              <a:t>Inflight </a:t>
            </a:r>
            <a:r>
              <a:rPr lang="en-US" sz="2900" b="1" dirty="0" err="1"/>
              <a:t>wifi</a:t>
            </a:r>
            <a:r>
              <a:rPr lang="en-US" sz="2900" b="1" dirty="0"/>
              <a:t> service:</a:t>
            </a:r>
            <a:r>
              <a:rPr lang="en-US" sz="2900" dirty="0"/>
              <a:t> satisfaction level with Wi-Fi service on board </a:t>
            </a:r>
            <a:r>
              <a:rPr lang="en-US" sz="2900" dirty="0" smtClean="0"/>
              <a:t>(1-5)</a:t>
            </a:r>
            <a:endParaRPr lang="en-US" sz="2900" dirty="0"/>
          </a:p>
          <a:p>
            <a:r>
              <a:rPr lang="en-US" sz="2900" b="1" dirty="0"/>
              <a:t>Ease of Online booking:</a:t>
            </a:r>
            <a:r>
              <a:rPr lang="en-US" sz="2900" dirty="0"/>
              <a:t> online booking satisfaction rate </a:t>
            </a:r>
            <a:r>
              <a:rPr lang="en-US" sz="2900" dirty="0" smtClean="0"/>
              <a:t>(1-5)</a:t>
            </a:r>
            <a:endParaRPr lang="en-US" sz="2900" dirty="0"/>
          </a:p>
          <a:p>
            <a:r>
              <a:rPr lang="en-US" sz="2900" b="1" dirty="0"/>
              <a:t>Food and drink:</a:t>
            </a:r>
            <a:r>
              <a:rPr lang="en-US" sz="2900" dirty="0"/>
              <a:t> food and drink satisfaction level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Online boarding:</a:t>
            </a:r>
            <a:r>
              <a:rPr lang="en-US" sz="2900" dirty="0"/>
              <a:t> satisfaction level with online boarding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Seat comfort</a:t>
            </a:r>
            <a:r>
              <a:rPr lang="en-US" sz="2900" b="1" dirty="0"/>
              <a:t>:</a:t>
            </a:r>
            <a:r>
              <a:rPr lang="en-US" sz="2900" dirty="0"/>
              <a:t> seat satisfaction level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Inflight entertainment</a:t>
            </a:r>
            <a:r>
              <a:rPr lang="en-US" sz="2900" dirty="0"/>
              <a:t>: satisfaction with inflight entertainment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On-board service:</a:t>
            </a:r>
            <a:r>
              <a:rPr lang="en-US" sz="2900" dirty="0"/>
              <a:t> level of satisfaction with on-board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Leg room service:</a:t>
            </a:r>
            <a:r>
              <a:rPr lang="en-US" sz="2900" dirty="0"/>
              <a:t> level of satisfaction with leg room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Baggage handling</a:t>
            </a:r>
            <a:r>
              <a:rPr lang="en-US" sz="2900" b="1" dirty="0"/>
              <a:t>:</a:t>
            </a:r>
            <a:r>
              <a:rPr lang="en-US" sz="2900" dirty="0"/>
              <a:t> level of satisfaction with baggage handling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 err="1"/>
              <a:t>Checkin</a:t>
            </a:r>
            <a:r>
              <a:rPr lang="en-US" sz="2900" b="1" dirty="0"/>
              <a:t> service:</a:t>
            </a:r>
            <a:r>
              <a:rPr lang="en-US" sz="2900" dirty="0"/>
              <a:t> level of satisfaction with </a:t>
            </a:r>
            <a:r>
              <a:rPr lang="en-US" sz="2900" dirty="0" err="1"/>
              <a:t>checkin</a:t>
            </a:r>
            <a:r>
              <a:rPr lang="en-US" sz="2900" dirty="0"/>
              <a:t>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Inflight service</a:t>
            </a:r>
            <a:r>
              <a:rPr lang="en-US" sz="2900" b="1" dirty="0"/>
              <a:t>:</a:t>
            </a:r>
            <a:r>
              <a:rPr lang="en-US" sz="2900" dirty="0"/>
              <a:t> level of satisfaction with inflight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Cleanliness:</a:t>
            </a:r>
            <a:r>
              <a:rPr lang="en-US" sz="2900" dirty="0"/>
              <a:t> level of satisfaction with cleanliness </a:t>
            </a:r>
            <a:r>
              <a:rPr lang="en-US" sz="2900" dirty="0" smtClean="0"/>
              <a:t>(1-5)</a:t>
            </a:r>
            <a:endParaRPr lang="en-US" sz="2900" dirty="0"/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Satisfaction</a:t>
            </a:r>
            <a:r>
              <a:rPr lang="en-US" sz="2900" b="1" dirty="0"/>
              <a:t>:</a:t>
            </a:r>
            <a:r>
              <a:rPr lang="en-US" sz="2900" dirty="0"/>
              <a:t> Airline satisfaction level(Satisfaction, neutral or dissatisfaction).</a:t>
            </a:r>
          </a:p>
          <a:p>
            <a:pPr lvl="1"/>
            <a:endParaRPr lang="en-US" sz="1800" b="1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560" y="2810027"/>
            <a:ext cx="4294239" cy="306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09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Modeling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131070" cy="516731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Best Model</a:t>
            </a:r>
            <a:r>
              <a:rPr lang="en-US" sz="2000" dirty="0" smtClean="0"/>
              <a:t>: </a:t>
            </a:r>
            <a:r>
              <a:rPr lang="en-US" sz="2000" b="1" dirty="0" err="1" smtClean="0">
                <a:effectLst/>
              </a:rPr>
              <a:t>CatBoost</a:t>
            </a:r>
            <a:r>
              <a:rPr lang="en-US" sz="2000" b="1" dirty="0" smtClean="0">
                <a:effectLst/>
              </a:rPr>
              <a:t> Classifier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b="1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97% F1-Score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b="1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AUC = 96%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 smtClean="0">
              <a:effectLst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>
                <a:effectLst/>
              </a:rPr>
              <a:t>Evaluation Metric: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F1-Score is the </a:t>
            </a:r>
            <a:r>
              <a:rPr lang="en-US" sz="2000" u="sng" dirty="0" smtClean="0">
                <a:effectLst/>
              </a:rPr>
              <a:t>harmonic mean of recall and precision</a:t>
            </a:r>
            <a:r>
              <a:rPr lang="en-US" sz="2000" dirty="0" smtClean="0">
                <a:effectLst/>
              </a:rPr>
              <a:t>.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AUC tells how well the model performs. </a:t>
            </a:r>
            <a:endParaRPr lang="en-US" dirty="0">
              <a:effectLst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endParaRPr lang="en-US" sz="2400" dirty="0" smtClean="0">
              <a:effectLst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>
                <a:effectLst/>
              </a:rPr>
              <a:t>Important Features: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Gender female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Baggage handling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Quality of inflight service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Customer type: Returning customer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Seat comfort</a:t>
            </a:r>
            <a:endParaRPr lang="en-US" sz="2000" dirty="0" smtClean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270" y="3128885"/>
            <a:ext cx="4384530" cy="229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58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Important Features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b="1" dirty="0" smtClean="0"/>
              <a:t>Top 5 Important Features: </a:t>
            </a:r>
          </a:p>
          <a:p>
            <a:pPr>
              <a:buFont typeface="Arial" charset="0"/>
              <a:buChar char="•"/>
            </a:pPr>
            <a:endParaRPr lang="en-US" b="1" dirty="0">
              <a:effectLst/>
            </a:endParaRPr>
          </a:p>
          <a:p>
            <a:pPr marL="0" indent="0">
              <a:buNone/>
            </a:pPr>
            <a:endParaRPr lang="en-US" dirty="0" smtClean="0">
              <a:effectLst/>
            </a:endParaRP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6147" y="2405625"/>
            <a:ext cx="7317453" cy="366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Seat Comfort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3911600" cy="503237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Uncomfortable seats mean unhappy passengers.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800" y="1706561"/>
            <a:ext cx="6604000" cy="51514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74374" y="25072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976394"/>
            <a:ext cx="3404652" cy="178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1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Returning Customers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981" y="1690688"/>
            <a:ext cx="6604819" cy="5032375"/>
          </a:xfrm>
        </p:spPr>
      </p:pic>
      <p:sp>
        <p:nvSpPr>
          <p:cNvPr id="9" name="TextBox 8"/>
          <p:cNvSpPr txBox="1"/>
          <p:nvPr/>
        </p:nvSpPr>
        <p:spPr>
          <a:xfrm>
            <a:off x="838200" y="1690688"/>
            <a:ext cx="391078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There were significantly more returning customers than first-time customers in the dataset. 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Recommendations: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/>
              <a:t>Offer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loyalty programs or rewards</a:t>
            </a:r>
            <a:r>
              <a:rPr lang="en-US" dirty="0"/>
              <a:t> to returning </a:t>
            </a:r>
            <a:r>
              <a:rPr lang="en-US" dirty="0" smtClean="0"/>
              <a:t>customers.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/>
              </a:rPr>
              <a:t>Offer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special perks or benefits</a:t>
            </a:r>
            <a:r>
              <a:rPr lang="en-US" dirty="0"/>
              <a:t> to returning </a:t>
            </a:r>
            <a:r>
              <a:rPr lang="en-US" dirty="0" smtClean="0"/>
              <a:t>customers.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/>
              <a:t>Priority boarding.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/>
              <a:t>Free </a:t>
            </a:r>
            <a:r>
              <a:rPr lang="en-US" dirty="0"/>
              <a:t>baggage </a:t>
            </a:r>
            <a:r>
              <a:rPr lang="en-US" dirty="0" smtClean="0"/>
              <a:t>check.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/>
              <a:t>Provide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personalized experiences</a:t>
            </a:r>
            <a:r>
              <a:rPr lang="en-US" dirty="0"/>
              <a:t> to returning </a:t>
            </a:r>
            <a:r>
              <a:rPr lang="en-US" dirty="0" smtClean="0"/>
              <a:t>customers.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/>
              <a:t>Offering </a:t>
            </a:r>
            <a:r>
              <a:rPr lang="en-US" dirty="0"/>
              <a:t>special promotions based on their past behavior</a:t>
            </a:r>
            <a:r>
              <a:rPr lang="en-US" dirty="0" smtClean="0"/>
              <a:t>.</a:t>
            </a:r>
            <a:endParaRPr lang="en-US" b="1" dirty="0" smtClean="0"/>
          </a:p>
          <a:p>
            <a:r>
              <a:rPr lang="en-US" dirty="0" smtClean="0"/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83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Inflight Service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117" y="1825625"/>
            <a:ext cx="6302683" cy="5032375"/>
          </a:xfrm>
        </p:spPr>
      </p:pic>
      <p:sp>
        <p:nvSpPr>
          <p:cNvPr id="6" name="TextBox 5"/>
          <p:cNvSpPr txBox="1"/>
          <p:nvPr/>
        </p:nvSpPr>
        <p:spPr>
          <a:xfrm>
            <a:off x="838200" y="2074606"/>
            <a:ext cx="405826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Poor inflight services will cause passengers to leave neutral or dissatisfied.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Recommendations</a:t>
            </a:r>
            <a:r>
              <a:rPr lang="en-US" dirty="0" smtClean="0"/>
              <a:t>: 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/>
              </a:rPr>
              <a:t>Improve the quality of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beverages and meals</a:t>
            </a:r>
            <a:r>
              <a:rPr lang="en-US" dirty="0" smtClean="0">
                <a:effectLst/>
              </a:rPr>
              <a:t>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>
                <a:effectLst/>
              </a:rPr>
              <a:t>Higher standards.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>
                <a:effectLst/>
              </a:rPr>
              <a:t>Cater to dietary needs. 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/>
              </a:rPr>
              <a:t>Train attendants to be more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attentive to passenger’s needs</a:t>
            </a:r>
            <a:r>
              <a:rPr lang="en-US" dirty="0" smtClean="0">
                <a:effectLst/>
              </a:rPr>
              <a:t>. 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/>
              </a:rPr>
              <a:t>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Upgrade inflight entertainment </a:t>
            </a:r>
            <a:r>
              <a:rPr lang="en-US" dirty="0" smtClean="0">
                <a:effectLst/>
              </a:rPr>
              <a:t>systems, and ensure they work properly before every flight.  </a:t>
            </a:r>
          </a:p>
          <a:p>
            <a:pPr marL="742950" lvl="1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55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4604</TotalTime>
  <Words>441</Words>
  <Application>Microsoft Macintosh PowerPoint</Application>
  <PresentationFormat>Widescreen</PresentationFormat>
  <Paragraphs>122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Courier New</vt:lpstr>
      <vt:lpstr>Arial</vt:lpstr>
      <vt:lpstr>Office Theme</vt:lpstr>
      <vt:lpstr>Airline Passenger  Satisfaction </vt:lpstr>
      <vt:lpstr>Overview</vt:lpstr>
      <vt:lpstr>Business Understanding</vt:lpstr>
      <vt:lpstr>Data Understanding</vt:lpstr>
      <vt:lpstr>Modeling</vt:lpstr>
      <vt:lpstr>Important Features</vt:lpstr>
      <vt:lpstr>Seat Comfort </vt:lpstr>
      <vt:lpstr>Returning Customers</vt:lpstr>
      <vt:lpstr>Inflight Service</vt:lpstr>
      <vt:lpstr>Baggage Handling</vt:lpstr>
      <vt:lpstr>Gender Female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Forecasting Boise Property Values</dc:title>
  <dc:creator>michael holthouser</dc:creator>
  <cp:lastModifiedBy>michael holthouser</cp:lastModifiedBy>
  <cp:revision>53</cp:revision>
  <dcterms:created xsi:type="dcterms:W3CDTF">2023-02-08T02:40:03Z</dcterms:created>
  <dcterms:modified xsi:type="dcterms:W3CDTF">2023-04-05T04:26:39Z</dcterms:modified>
</cp:coreProperties>
</file>

<file path=docProps/thumbnail.jpeg>
</file>